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2076" r:id="rId5"/>
    <p:sldId id="2077" r:id="rId7"/>
    <p:sldId id="2078" r:id="rId8"/>
    <p:sldId id="2079" r:id="rId9"/>
    <p:sldId id="2080" r:id="rId10"/>
    <p:sldId id="2670" r:id="rId11"/>
    <p:sldId id="2671" r:id="rId12"/>
    <p:sldId id="2672" r:id="rId13"/>
    <p:sldId id="2273" r:id="rId14"/>
    <p:sldId id="2673" r:id="rId15"/>
    <p:sldId id="2674" r:id="rId16"/>
    <p:sldId id="2675" r:id="rId17"/>
    <p:sldId id="2676" r:id="rId18"/>
    <p:sldId id="2677" r:id="rId19"/>
    <p:sldId id="2678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70990" y="2223770"/>
            <a:ext cx="4139565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zh-CN" sz="5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爆燃传感器</a:t>
            </a:r>
            <a:endParaRPr lang="zh-CN" altLang="zh-CN" sz="5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1780540" y="1664970"/>
            <a:ext cx="1982470" cy="1110615"/>
          </a:xfrm>
          <a:prstGeom prst="wedgeRoundRectCallout">
            <a:avLst>
              <a:gd name="adj1" fmla="val 86386"/>
              <a:gd name="adj2" fmla="val 3656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电阻检测</a:t>
            </a:r>
            <a:endParaRPr lang="zh-CN" altLang="zh-CN" sz="28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980565" y="4236720"/>
            <a:ext cx="1981835" cy="1099185"/>
          </a:xfrm>
          <a:prstGeom prst="wedgeRoundRectCallout">
            <a:avLst>
              <a:gd name="adj1" fmla="val 83995"/>
              <a:gd name="adj2" fmla="val -6276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搭铁性能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591425" y="868680"/>
            <a:ext cx="2374900" cy="1398270"/>
          </a:xfrm>
          <a:prstGeom prst="wedgeRoundRectCallout">
            <a:avLst>
              <a:gd name="adj1" fmla="val -80093"/>
              <a:gd name="adj2" fmla="val 4663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工作（信号）电压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57420" y="2266950"/>
            <a:ext cx="1971040" cy="1969770"/>
            <a:chOff x="7751" y="3849"/>
            <a:chExt cx="3104" cy="3102"/>
          </a:xfrm>
        </p:grpSpPr>
        <p:grpSp>
          <p:nvGrpSpPr>
            <p:cNvPr id="96300" name="Group 44"/>
            <p:cNvGrpSpPr/>
            <p:nvPr/>
          </p:nvGrpSpPr>
          <p:grpSpPr bwMode="auto">
            <a:xfrm>
              <a:off x="7751" y="3849"/>
              <a:ext cx="3105" cy="3102"/>
              <a:chOff x="1898" y="1504"/>
              <a:chExt cx="1628" cy="1627"/>
            </a:xfrm>
          </p:grpSpPr>
          <p:sp>
            <p:nvSpPr>
              <p:cNvPr id="7886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8864" name="Oval 5"/>
              <p:cNvSpPr>
                <a:spLocks noChangeArrowheads="1"/>
              </p:cNvSpPr>
              <p:nvPr/>
            </p:nvSpPr>
            <p:spPr bwMode="auto">
              <a:xfrm>
                <a:off x="2149" y="1752"/>
                <a:ext cx="1129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540" y="4553"/>
              <a:ext cx="2120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检测</a:t>
              </a:r>
              <a:endParaRPr lang="zh-CN" altLang="en-US" sz="32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  <a:p>
              <a:r>
                <a:rPr lang="zh-CN" altLang="en-US" sz="32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32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9" name="圆角矩形标注 8"/>
          <p:cNvSpPr/>
          <p:nvPr/>
        </p:nvSpPr>
        <p:spPr>
          <a:xfrm>
            <a:off x="7931150" y="3272155"/>
            <a:ext cx="2176145" cy="1462405"/>
          </a:xfrm>
          <a:prstGeom prst="wedgeRoundRectCallout">
            <a:avLst>
              <a:gd name="adj1" fmla="val -88430"/>
              <a:gd name="adj2" fmla="val -341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屏蔽线与搭铁电阻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415280" y="5010150"/>
            <a:ext cx="2176145" cy="998220"/>
          </a:xfrm>
          <a:prstGeom prst="wedgeRoundRectCallout">
            <a:avLst>
              <a:gd name="adj1" fmla="val -21403"/>
              <a:gd name="adj2" fmla="val -11734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波形分析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5" grpId="0" bldLvl="0" animBg="1"/>
      <p:bldP spid="9" grpId="0" bldLvl="0" animBg="1"/>
      <p:bldP spid="2" grpId="0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内容占位符 4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69565" y="1714500"/>
            <a:ext cx="4039870" cy="429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7483475" y="2818765"/>
            <a:ext cx="3373120" cy="2996565"/>
          </a:xfrm>
          <a:prstGeom prst="wedgeRoundRectCallout">
            <a:avLst>
              <a:gd name="adj1" fmla="val -86483"/>
              <a:gd name="adj2" fmla="val 292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4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断开爆震传感器的连接器，测量传感器1和2端子的电阻值，20度时应该为120到200千欧。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电阻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内容占位符 4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69565" y="1714500"/>
            <a:ext cx="4039870" cy="429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7483475" y="2818765"/>
            <a:ext cx="3373120" cy="2996565"/>
          </a:xfrm>
          <a:prstGeom prst="wedgeRoundRectCallout">
            <a:avLst>
              <a:gd name="adj1" fmla="val -86483"/>
              <a:gd name="adj2" fmla="val 292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4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接线端子1、2和（壳体）搭铁之间电阻应为无穷大，若为零，是短路，必须更换更换传感器。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搭铁性能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内容占位符 4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69565" y="1943735"/>
            <a:ext cx="4039870" cy="429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7483475" y="1391285"/>
            <a:ext cx="3848735" cy="4424045"/>
          </a:xfrm>
          <a:prstGeom prst="wedgeRoundRectCallout">
            <a:avLst>
              <a:gd name="adj1" fmla="val -68033"/>
              <a:gd name="adj2" fmla="val -1870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4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断开爆震传感器的连接器。在怠速时，用万用表的电压档检查传感器的2号端子与1号的电压，</a:t>
            </a:r>
            <a:r>
              <a:rPr lang="zh-CN" altLang="zh-CN" sz="24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用小锤在爆震传感器附近轻敲</a:t>
            </a: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，此时应有电压信号输出。如果没有，应该更换传感器。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传感器输出信号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内容占位符 4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69565" y="1943735"/>
            <a:ext cx="4039870" cy="429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7314565" y="2788920"/>
            <a:ext cx="3848735" cy="2381885"/>
          </a:xfrm>
          <a:prstGeom prst="wedgeRoundRectCallout">
            <a:avLst>
              <a:gd name="adj1" fmla="val -68033"/>
              <a:gd name="adj2" fmla="val -1870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4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若有屏蔽线。那么屏蔽线与搭铁之间的电阻应该为零，否则更换传感器。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屏蔽线与搭铁电阻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1778" y="2125028"/>
            <a:ext cx="4267200" cy="3932237"/>
          </a:xfrm>
          <a:prstGeom prst="rect">
            <a:avLst/>
          </a:prstGeom>
          <a:solidFill>
            <a:schemeClr val="tx1"/>
          </a:solidFill>
          <a:ln w="635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圆角矩形标注 4"/>
          <p:cNvSpPr/>
          <p:nvPr/>
        </p:nvSpPr>
        <p:spPr>
          <a:xfrm>
            <a:off x="6577965" y="1943735"/>
            <a:ext cx="5092065" cy="3973830"/>
          </a:xfrm>
          <a:prstGeom prst="wedgeRoundRectCallout">
            <a:avLst>
              <a:gd name="adj1" fmla="val -68033"/>
              <a:gd name="adj2" fmla="val -1870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l">
              <a:lnSpc>
                <a:spcPct val="140000"/>
              </a:lnSpc>
            </a:pP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用小锤敲击传感器附近的缸体。应显示有一振动波形，</a:t>
            </a:r>
            <a:r>
              <a:rPr lang="zh-CN" altLang="zh-CN" sz="24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敲击越重振动幅度就越大</a:t>
            </a:r>
            <a:r>
              <a: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，如果波形显示一条直线，这通常是因为传感器被碰伤，造成物理损坏，爆震传感器一般工作可靠，耐久性好，除非物理损坏，保则不会失效。</a:t>
            </a:r>
            <a:endParaRPr lang="zh-CN" altLang="zh-CN" sz="24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波形分析</a:t>
            </a:r>
            <a:endParaRPr 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gray">
          <a:xfrm>
            <a:off x="3743008" y="144240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功用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1587500" y="144240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gray">
          <a:xfrm>
            <a:off x="3743325" y="224885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安装位置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gray">
          <a:xfrm>
            <a:off x="1584325" y="224885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gray">
          <a:xfrm>
            <a:off x="3743008" y="3068003"/>
            <a:ext cx="6280150" cy="504825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类型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590675" y="3077528"/>
            <a:ext cx="1962150" cy="495300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gray">
          <a:xfrm>
            <a:off x="3743008" y="3852228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gray">
          <a:xfrm>
            <a:off x="1587500" y="386175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gray">
          <a:xfrm>
            <a:off x="3743008" y="4658678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AutoShape 11"/>
          <p:cNvSpPr>
            <a:spLocks noChangeArrowheads="1"/>
          </p:cNvSpPr>
          <p:nvPr/>
        </p:nvSpPr>
        <p:spPr bwMode="gray">
          <a:xfrm>
            <a:off x="1587500" y="466820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gray">
          <a:xfrm>
            <a:off x="3748088" y="548989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gray">
          <a:xfrm>
            <a:off x="1590675" y="548989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5" grpId="0" bldLvl="0" animBg="1"/>
      <p:bldP spid="16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2" grpId="0" bldLvl="0" animBg="1"/>
      <p:bldP spid="36" grpId="0" bldLvl="0" animBg="1"/>
      <p:bldP spid="3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21200" y="2494280"/>
            <a:ext cx="6712585" cy="2409624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检测发动机在运行过程中是否发生爆震，并且把爆震信号传递给发动机Ecu。</a:t>
              </a:r>
              <a:r>
                <a:rPr lang="en-US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E</a:t>
              </a:r>
              <a:r>
                <a:rPr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cu根据此信号发出指令，控制点火线圈初级电路的通断调整点火时刻，防止爆震的发生。</a:t>
              </a:r>
              <a:endParaRPr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87185" y="2430145"/>
            <a:ext cx="3440430" cy="2577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内容占位符 5"/>
          <p:cNvPicPr>
            <a:picLocks noGrp="1" noChangeAspect="1"/>
          </p:cNvPicPr>
          <p:nvPr>
            <p:ph sz="half" idx="2" hasCustomPrompt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24380" y="2430145"/>
            <a:ext cx="3997325" cy="2545715"/>
          </a:xfrm>
        </p:spPr>
      </p:pic>
      <p:sp>
        <p:nvSpPr>
          <p:cNvPr id="38929" name="矩形 216081"/>
          <p:cNvSpPr/>
          <p:nvPr/>
        </p:nvSpPr>
        <p:spPr>
          <a:xfrm>
            <a:off x="1118870" y="1506855"/>
            <a:ext cx="9192260" cy="7734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装在发动机气缸体上，可以安装一个，也可以安装多个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2024380" y="5375275"/>
            <a:ext cx="2193290" cy="977265"/>
          </a:xfrm>
          <a:prstGeom prst="wedgeRoundRectCallout">
            <a:avLst>
              <a:gd name="adj1" fmla="val 31528"/>
              <a:gd name="adj2" fmla="val -21453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第二缸和第三缸之间装一个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687820" y="5099685"/>
            <a:ext cx="3997325" cy="1252220"/>
          </a:xfrm>
          <a:prstGeom prst="wedgeRoundRectCallout">
            <a:avLst>
              <a:gd name="adj1" fmla="val -9444"/>
              <a:gd name="adj2" fmla="val -14269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第一缸和第二缸之间装一个，第三缸和第四缸之间装一个，一共有两个传感器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16081"/>
          <p:cNvSpPr/>
          <p:nvPr/>
        </p:nvSpPr>
        <p:spPr>
          <a:xfrm>
            <a:off x="2178050" y="1226185"/>
            <a:ext cx="3972560" cy="7734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dist" fontAlgn="auto">
              <a:lnSpc>
                <a:spcPct val="150000"/>
              </a:lnSpc>
              <a:spcBef>
                <a:spcPts val="0"/>
              </a:spcBef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爆震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传感器有</a:t>
            </a: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653" name="图片 27652" descr="图片3"/>
          <p:cNvPicPr>
            <a:picLocks noChangeAspect="1"/>
          </p:cNvPicPr>
          <p:nvPr/>
        </p:nvPicPr>
        <p:blipFill>
          <a:blip r:embed="rId1"/>
          <a:srcRect r="53662" b="23791"/>
          <a:stretch>
            <a:fillRect/>
          </a:stretch>
        </p:blipFill>
        <p:spPr>
          <a:xfrm>
            <a:off x="7162165" y="2787650"/>
            <a:ext cx="2042795" cy="2255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内容占位符 3"/>
          <p:cNvPicPr>
            <a:picLocks noGrp="1" noChangeAspect="1"/>
          </p:cNvPicPr>
          <p:nvPr/>
        </p:nvPicPr>
        <p:blipFill>
          <a:blip r:embed="rId2"/>
          <a:srcRect l="6422" b="16443"/>
          <a:stretch>
            <a:fillRect/>
          </a:stretch>
        </p:blipFill>
        <p:spPr>
          <a:xfrm>
            <a:off x="2369185" y="2717165"/>
            <a:ext cx="3767455" cy="214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5"/>
          <p:cNvSpPr/>
          <p:nvPr>
            <p:ph idx="1"/>
          </p:nvPr>
        </p:nvSpPr>
        <p:spPr>
          <a:xfrm>
            <a:off x="2835910" y="2236470"/>
            <a:ext cx="2174875" cy="551180"/>
          </a:xfrm>
        </p:spPr>
        <p:txBody>
          <a:bodyPr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压电式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内容占位符 5"/>
          <p:cNvSpPr/>
          <p:nvPr/>
        </p:nvSpPr>
        <p:spPr>
          <a:xfrm>
            <a:off x="7162165" y="2236470"/>
            <a:ext cx="2174875" cy="480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磁致伸缩式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2607945" y="5236845"/>
            <a:ext cx="2514600" cy="1084580"/>
          </a:xfrm>
          <a:prstGeom prst="wedgeRoundRectCallout">
            <a:avLst>
              <a:gd name="adj1" fmla="val 23132"/>
              <a:gd name="adj2" fmla="val -10769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有两种类型，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共振型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非共振型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内容占位符 3"/>
          <p:cNvPicPr>
            <a:picLocks noGrp="1" noChangeAspect="1"/>
          </p:cNvPicPr>
          <p:nvPr/>
        </p:nvPicPr>
        <p:blipFill>
          <a:blip r:embed="rId1"/>
          <a:srcRect r="40044" b="21501"/>
          <a:stretch>
            <a:fillRect/>
          </a:stretch>
        </p:blipFill>
        <p:spPr>
          <a:xfrm>
            <a:off x="4880610" y="1696085"/>
            <a:ext cx="5011420" cy="3194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共振型压电式爆震传感器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96815" y="2544445"/>
            <a:ext cx="1285240" cy="366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996815" y="3040380"/>
            <a:ext cx="1285240" cy="366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996815" y="3532505"/>
            <a:ext cx="1285240" cy="321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996815" y="3945890"/>
            <a:ext cx="1285240" cy="321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996815" y="4376420"/>
            <a:ext cx="1285240" cy="3365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417560" y="2544445"/>
            <a:ext cx="1285240" cy="3657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8417560" y="3211195"/>
            <a:ext cx="1285240" cy="321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417560" y="3719830"/>
            <a:ext cx="1285240" cy="321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416925" y="4164965"/>
            <a:ext cx="1285240" cy="3676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内容占位符 3"/>
          <p:cNvPicPr>
            <a:picLocks noGrp="1" noChangeAspect="1"/>
          </p:cNvPicPr>
          <p:nvPr/>
        </p:nvPicPr>
        <p:blipFill>
          <a:blip r:embed="rId2"/>
          <a:srcRect l="6422" b="16443"/>
          <a:stretch>
            <a:fillRect/>
          </a:stretch>
        </p:blipFill>
        <p:spPr>
          <a:xfrm>
            <a:off x="1755140" y="2818765"/>
            <a:ext cx="2547620" cy="1448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 bldLvl="0" animBg="1"/>
      <p:bldP spid="2" grpId="0" bldLvl="0" animBg="1"/>
      <p:bldP spid="3" grpId="0" bldLvl="0" animBg="1"/>
      <p:bldP spid="5" grpId="0" bldLvl="0" animBg="1"/>
      <p:bldP spid="7" grpId="0" bldLvl="0" animBg="1"/>
      <p:bldP spid="9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共振型压电式爆震传感器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内容占位符 3"/>
          <p:cNvPicPr>
            <a:picLocks noGrp="1" noChangeAspect="1"/>
          </p:cNvPicPr>
          <p:nvPr/>
        </p:nvPicPr>
        <p:blipFill>
          <a:blip r:embed="rId1"/>
          <a:srcRect l="60422" t="3972" b="27203"/>
          <a:stretch>
            <a:fillRect/>
          </a:stretch>
        </p:blipFill>
        <p:spPr>
          <a:xfrm>
            <a:off x="5462270" y="1522095"/>
            <a:ext cx="3552825" cy="2985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标注 7"/>
          <p:cNvSpPr/>
          <p:nvPr/>
        </p:nvSpPr>
        <p:spPr>
          <a:xfrm>
            <a:off x="1619885" y="2717165"/>
            <a:ext cx="3477895" cy="2621280"/>
          </a:xfrm>
          <a:prstGeom prst="wedgeRoundRectCallout">
            <a:avLst>
              <a:gd name="adj1" fmla="val 63831"/>
              <a:gd name="adj2" fmla="val -3405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利用产生爆燃时的发动机振动频率与传感器本身的固定频率“合拍”时，产生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共振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现象，来检测爆燃是否发生。</a:t>
            </a:r>
            <a:endParaRPr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76570" y="3790950"/>
            <a:ext cx="117792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377430" y="3790950"/>
            <a:ext cx="947420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546340" y="1983105"/>
            <a:ext cx="902335" cy="3359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非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共振型压电式爆震传感器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820" name="内容占位符 4"/>
          <p:cNvPicPr>
            <a:picLocks noGrp="1" noChangeAspect="1"/>
          </p:cNvPicPr>
          <p:nvPr/>
        </p:nvPicPr>
        <p:blipFill>
          <a:blip r:embed="rId1"/>
          <a:srcRect l="3143" t="2968" r="4975" b="25149"/>
          <a:stretch>
            <a:fillRect/>
          </a:stretch>
        </p:blipFill>
        <p:spPr>
          <a:xfrm>
            <a:off x="2482850" y="2025015"/>
            <a:ext cx="5217160" cy="2891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5177155" y="2101215"/>
            <a:ext cx="70167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878830" y="2270760"/>
            <a:ext cx="1070610" cy="3962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383665" y="4916805"/>
            <a:ext cx="1942465" cy="871220"/>
          </a:xfrm>
          <a:prstGeom prst="wedgeRoundRectCallout">
            <a:avLst>
              <a:gd name="adj1" fmla="val 63831"/>
              <a:gd name="adj2" fmla="val -3405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内部无震荡片</a:t>
            </a:r>
            <a:endParaRPr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700010" y="1411605"/>
            <a:ext cx="3215640" cy="1255395"/>
          </a:xfrm>
          <a:prstGeom prst="wedgeRoundRectCallout">
            <a:avLst>
              <a:gd name="adj1" fmla="val -78475"/>
              <a:gd name="adj2" fmla="val -9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配重块以一定的预警压力压紧在压电元件上</a:t>
            </a:r>
            <a:endParaRPr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862570" y="3384550"/>
            <a:ext cx="3722370" cy="2660015"/>
          </a:xfrm>
          <a:prstGeom prst="wedgeRoundRectCallout">
            <a:avLst>
              <a:gd name="adj1" fmla="val -63220"/>
              <a:gd name="adj2" fmla="val -3059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当发动机发生爆燃时，配重块以正比于振动加速度的交变力施加在压电元件上，压电元件则将此压力信号转变成电信号输送给以ECU。</a:t>
            </a:r>
            <a:endParaRPr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bldLvl="0" animBg="1"/>
      <p:bldP spid="6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图片 101" descr="磁共振式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835" y="1685925"/>
            <a:ext cx="5261610" cy="2771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爆震传感器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6130" y="765810"/>
            <a:ext cx="4834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磁致伸缩型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爆震传感器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216140" y="3662680"/>
            <a:ext cx="117030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552575" y="4625340"/>
            <a:ext cx="8682355" cy="1727200"/>
          </a:xfrm>
          <a:prstGeom prst="wedgeRoundRectCallout">
            <a:avLst>
              <a:gd name="adj1" fmla="val -23213"/>
              <a:gd name="adj2" fmla="val -6348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当发动机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缸体出现震动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时，该传感器与发动机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产生共振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，强磁性材料铁心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导磁率发生变化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，致使永久磁铁穿过铁心的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磁通密度也变化</a:t>
            </a:r>
            <a:r>
              <a:rPr 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从而在铁心周围的绕组中</a:t>
            </a:r>
            <a:r>
              <a:rPr altLang="zh-CN" sz="2000" b="1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产生感应电动势</a:t>
            </a: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，并将这一点信号输入ECU。</a:t>
            </a:r>
            <a:endParaRPr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228205" y="3114040"/>
            <a:ext cx="117030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228205" y="2254250"/>
            <a:ext cx="117030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228205" y="2684145"/>
            <a:ext cx="1170305" cy="32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bldLvl="0" animBg="1"/>
      <p:bldP spid="8" grpId="0" bldLvl="0" animBg="1"/>
      <p:bldP spid="2" grpId="0" bldLvl="0" animBg="1"/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WPS 演示</Application>
  <PresentationFormat>自定义</PresentationFormat>
  <Paragraphs>137</Paragraphs>
  <Slides>16</Slides>
  <Notes>123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华文琥珀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216</cp:revision>
  <dcterms:created xsi:type="dcterms:W3CDTF">2018-12-17T02:56:00Z</dcterms:created>
  <dcterms:modified xsi:type="dcterms:W3CDTF">2025-01-08T07:24:59Z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6B4F97109E294913A6753C41288B1FDB_12</vt:lpwstr>
  </property>
</Properties>
</file>